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9" r:id="rId2"/>
    <p:sldId id="491" r:id="rId3"/>
    <p:sldId id="572" r:id="rId4"/>
    <p:sldId id="574" r:id="rId5"/>
    <p:sldId id="601" r:id="rId6"/>
    <p:sldId id="607" r:id="rId7"/>
    <p:sldId id="608" r:id="rId8"/>
    <p:sldId id="609" r:id="rId9"/>
    <p:sldId id="610" r:id="rId10"/>
    <p:sldId id="611" r:id="rId11"/>
    <p:sldId id="612" r:id="rId12"/>
    <p:sldId id="573" r:id="rId13"/>
    <p:sldId id="585" r:id="rId14"/>
    <p:sldId id="584" r:id="rId15"/>
    <p:sldId id="586" r:id="rId16"/>
    <p:sldId id="587" r:id="rId17"/>
    <p:sldId id="588" r:id="rId18"/>
    <p:sldId id="589" r:id="rId19"/>
    <p:sldId id="591" r:id="rId20"/>
    <p:sldId id="592" r:id="rId21"/>
    <p:sldId id="593" r:id="rId22"/>
    <p:sldId id="594" r:id="rId23"/>
    <p:sldId id="595" r:id="rId24"/>
    <p:sldId id="596" r:id="rId25"/>
    <p:sldId id="576" r:id="rId26"/>
    <p:sldId id="577" r:id="rId27"/>
    <p:sldId id="578" r:id="rId28"/>
    <p:sldId id="690" r:id="rId29"/>
    <p:sldId id="689" r:id="rId30"/>
    <p:sldId id="624" r:id="rId31"/>
    <p:sldId id="625" r:id="rId32"/>
    <p:sldId id="700" r:id="rId33"/>
    <p:sldId id="699" r:id="rId34"/>
    <p:sldId id="701" r:id="rId35"/>
    <p:sldId id="691" r:id="rId36"/>
    <p:sldId id="702" r:id="rId37"/>
    <p:sldId id="703" r:id="rId38"/>
    <p:sldId id="704" r:id="rId39"/>
    <p:sldId id="692" r:id="rId40"/>
    <p:sldId id="705" r:id="rId41"/>
    <p:sldId id="694" r:id="rId42"/>
    <p:sldId id="695" r:id="rId43"/>
    <p:sldId id="696" r:id="rId44"/>
    <p:sldId id="579" r:id="rId45"/>
    <p:sldId id="693" r:id="rId46"/>
    <p:sldId id="581" r:id="rId47"/>
    <p:sldId id="620" r:id="rId48"/>
    <p:sldId id="621" r:id="rId49"/>
    <p:sldId id="622" r:id="rId50"/>
    <p:sldId id="683" r:id="rId51"/>
    <p:sldId id="582" r:id="rId52"/>
    <p:sldId id="613" r:id="rId53"/>
    <p:sldId id="614" r:id="rId54"/>
    <p:sldId id="615" r:id="rId55"/>
    <p:sldId id="616" r:id="rId56"/>
    <p:sldId id="617" r:id="rId57"/>
    <p:sldId id="680" r:id="rId58"/>
    <p:sldId id="68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63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2794" y="713233"/>
            <a:ext cx="5023292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7171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502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6655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45824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0544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17" y="0"/>
            <a:ext cx="6703907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6096001" y="6397624"/>
            <a:ext cx="6094307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784" y="365126"/>
            <a:ext cx="1833033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813" y="713233"/>
            <a:ext cx="87376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940" y="1392429"/>
            <a:ext cx="1083612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6359" y="6556594"/>
            <a:ext cx="497247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7914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li.org/get-kali/#kali-platform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7070" y="296210"/>
            <a:ext cx="4178300" cy="57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Preparation for Lab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5865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kern="0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lang="en-US" sz="2000" b="1" kern="0" spc="-50" dirty="0">
                <a:solidFill>
                  <a:srgbClr val="3D3935"/>
                </a:solidFill>
                <a:latin typeface="Arial"/>
                <a:cs typeface="Arial"/>
              </a:rPr>
              <a:t>4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864" y="5213191"/>
            <a:ext cx="1623060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kern="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kern="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kern="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87F2C4-55DF-CBF9-0BB9-6FD7B20E0ABC}"/>
              </a:ext>
            </a:extLst>
          </p:cNvPr>
          <p:cNvSpPr txBox="1"/>
          <p:nvPr/>
        </p:nvSpPr>
        <p:spPr>
          <a:xfrm>
            <a:off x="2475865" y="5553208"/>
            <a:ext cx="2021915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lang="en-US" sz="1600" kern="0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9253-FD11-0CF3-EE50-D34DF543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2891FD3-A0F2-07A5-6FD2-472935FBB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5B42A-C26B-B6C8-6EB0-CD9EEF4606B4}"/>
              </a:ext>
            </a:extLst>
          </p:cNvPr>
          <p:cNvSpPr txBox="1"/>
          <p:nvPr/>
        </p:nvSpPr>
        <p:spPr>
          <a:xfrm>
            <a:off x="0" y="1032387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How Do VirtualBox and Kali Linux Work Together?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VirtualBox is the software that runs Kali Linux as a virtual machine.</a:t>
            </a:r>
            <a:br>
              <a:rPr lang="en-US" sz="2800" dirty="0"/>
            </a:br>
            <a:r>
              <a:rPr lang="en-US" sz="2800" dirty="0"/>
              <a:t>Here’s the relationship step-by-step: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We install VirtualBox on Windows.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gives us the ability to create virtual computers.</a:t>
            </a:r>
          </a:p>
        </p:txBody>
      </p:sp>
    </p:spTree>
    <p:extLst>
      <p:ext uri="{BB962C8B-B14F-4D97-AF65-F5344CB8AC3E}">
        <p14:creationId xmlns:p14="http://schemas.microsoft.com/office/powerpoint/2010/main" val="170015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F2133-A215-9874-656F-9C0D35F4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3F7C35-B0E4-DBCE-4E14-05F689DFEB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8F6B-BA61-67D6-4754-80F2BB4A1BAD}"/>
              </a:ext>
            </a:extLst>
          </p:cNvPr>
          <p:cNvSpPr txBox="1"/>
          <p:nvPr/>
        </p:nvSpPr>
        <p:spPr>
          <a:xfrm>
            <a:off x="0" y="103238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/>
              <a:t>We download and install Kali Linux inside VirtualBox.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 of installing it directly on our computer, we install it inside a </a:t>
            </a:r>
            <a:r>
              <a:rPr lang="en-US" sz="2800" b="1" dirty="0"/>
              <a:t>virtual machine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/>
              <a:t>Now, we can use Kali Linux within VirtualBox.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can open VirtualBox → Start Kali Linux → Use it without affecting our Windows system.</a:t>
            </a:r>
          </a:p>
        </p:txBody>
      </p:sp>
    </p:spTree>
    <p:extLst>
      <p:ext uri="{BB962C8B-B14F-4D97-AF65-F5344CB8AC3E}">
        <p14:creationId xmlns:p14="http://schemas.microsoft.com/office/powerpoint/2010/main" val="227817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89B9-E14A-7FC9-6B10-1C83ED486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3EB4E-3DE8-39AE-D617-6B561590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t="7594" r="597" b="15948"/>
          <a:stretch/>
        </p:blipFill>
        <p:spPr>
          <a:xfrm>
            <a:off x="5899355" y="322264"/>
            <a:ext cx="6219908" cy="2707333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D92A4B66-A958-0B8D-3889-AEA298C86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F5DBC-2E2D-A903-180D-F2F47735DF2C}"/>
              </a:ext>
            </a:extLst>
          </p:cNvPr>
          <p:cNvSpPr txBox="1"/>
          <p:nvPr/>
        </p:nvSpPr>
        <p:spPr>
          <a:xfrm>
            <a:off x="0" y="520836"/>
            <a:ext cx="8200103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Installing VirtualBox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Follow these steps to install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Download VirtualBox</a:t>
            </a:r>
            <a:r>
              <a:rPr lang="en-US" sz="2800" dirty="0"/>
              <a:t> from the </a:t>
            </a:r>
            <a:br>
              <a:rPr lang="en-US" sz="2800" dirty="0"/>
            </a:br>
            <a:r>
              <a:rPr lang="en-US" sz="2800" dirty="0"/>
              <a:t>official website: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https://www.virtualbox.org/wiki/Downloads</a:t>
            </a:r>
            <a:r>
              <a:rPr lang="en-US" sz="2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CF5C-987B-AD90-D47E-D79A78FBF312}"/>
              </a:ext>
            </a:extLst>
          </p:cNvPr>
          <p:cNvSpPr txBox="1"/>
          <p:nvPr/>
        </p:nvSpPr>
        <p:spPr>
          <a:xfrm>
            <a:off x="72736" y="3924893"/>
            <a:ext cx="12046527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 should choose the </a:t>
            </a:r>
            <a:r>
              <a:rPr lang="en-US" sz="2800" b="1" dirty="0"/>
              <a:t>"Windows hosts"</a:t>
            </a:r>
            <a:r>
              <a:rPr lang="en-US" sz="2800" dirty="0"/>
              <a:t> option if we are installing VirtualBox on a </a:t>
            </a:r>
            <a:r>
              <a:rPr lang="en-US" sz="2800" b="1" dirty="0"/>
              <a:t>Windows machine</a:t>
            </a:r>
            <a:r>
              <a:rPr lang="en-US" sz="2800" dirty="0"/>
              <a:t>. If we are using </a:t>
            </a:r>
            <a:r>
              <a:rPr lang="en-US" sz="2800" b="1" dirty="0"/>
              <a:t>macOS</a:t>
            </a:r>
            <a:r>
              <a:rPr lang="en-US" sz="2800" dirty="0"/>
              <a:t>, we choose either </a:t>
            </a:r>
            <a:r>
              <a:rPr lang="en-US" sz="2800" b="1" dirty="0"/>
              <a:t>"macOS / Intel hosts"</a:t>
            </a:r>
            <a:r>
              <a:rPr lang="en-US" sz="2800" dirty="0"/>
              <a:t> or </a:t>
            </a:r>
            <a:r>
              <a:rPr lang="en-US" sz="2800" b="1" dirty="0"/>
              <a:t>"macOS / Apple Silicon hosts"</a:t>
            </a:r>
            <a:r>
              <a:rPr lang="en-US" sz="2800" dirty="0"/>
              <a:t>, depending on our system.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For Linux users, we select </a:t>
            </a:r>
            <a:r>
              <a:rPr lang="en-US" sz="2800" b="1" dirty="0"/>
              <a:t>"Linux distributions"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577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0F63-AA5C-0978-D5C2-03353D257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0402CA-24EA-6503-CD3E-E4819ADD83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A64E1-DBE4-7884-BF06-985CAC9D5CB4}"/>
              </a:ext>
            </a:extLst>
          </p:cNvPr>
          <p:cNvSpPr txBox="1"/>
          <p:nvPr/>
        </p:nvSpPr>
        <p:spPr>
          <a:xfrm>
            <a:off x="0" y="520836"/>
            <a:ext cx="6947065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2. Once downloaded, </a:t>
            </a:r>
            <a:r>
              <a:rPr lang="en-US" sz="2800" b="1" dirty="0"/>
              <a:t>locate</a:t>
            </a:r>
            <a:r>
              <a:rPr lang="en-US" sz="2800" dirty="0"/>
              <a:t> the installation file on your computer and double-click to start the installation (Run as Administrator)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0726-D09D-4689-5255-B9DD2361A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07" t="14546" r="70487" b="61930"/>
          <a:stretch/>
        </p:blipFill>
        <p:spPr>
          <a:xfrm>
            <a:off x="7411688" y="555428"/>
            <a:ext cx="4780312" cy="57471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1379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F7659-0A97-E5C2-39BE-D0A61CB84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56D824-3C96-EE5B-ED8A-7CDF5A363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E0364-73F9-F02F-357A-73D46B0B684E}"/>
              </a:ext>
            </a:extLst>
          </p:cNvPr>
          <p:cNvSpPr txBox="1"/>
          <p:nvPr/>
        </p:nvSpPr>
        <p:spPr>
          <a:xfrm>
            <a:off x="0" y="81815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3.  Click on 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BDC8E-5E12-1D31-5E46-57D75789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01" t="23896" r="34059" b="30562"/>
          <a:stretch/>
        </p:blipFill>
        <p:spPr>
          <a:xfrm>
            <a:off x="4542503" y="780002"/>
            <a:ext cx="7649497" cy="60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6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D43CA-3361-6167-6C82-95A7F6F9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7A97F53-65CF-706F-E610-B5BF27006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C7097-4610-9004-8A0B-4246F481E006}"/>
              </a:ext>
            </a:extLst>
          </p:cNvPr>
          <p:cNvSpPr txBox="1"/>
          <p:nvPr/>
        </p:nvSpPr>
        <p:spPr>
          <a:xfrm>
            <a:off x="0" y="818157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4.  Accept &amp; Click on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50E38-3D53-5DB7-A17E-6DEA223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069" r="33863" b="31514"/>
          <a:stretch/>
        </p:blipFill>
        <p:spPr>
          <a:xfrm>
            <a:off x="4595751" y="1042708"/>
            <a:ext cx="7596249" cy="59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2C1F-5D42-EA47-3A75-F41DC915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3421423-CEAD-DE33-6157-AB006A06BC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5EB48-2738-E984-1745-769399A0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3" t="24415" r="34058" b="30216"/>
          <a:stretch/>
        </p:blipFill>
        <p:spPr>
          <a:xfrm>
            <a:off x="5998418" y="1092531"/>
            <a:ext cx="6193582" cy="494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086DC-2B77-8E5D-8C51-CA8FF30FE0ED}"/>
              </a:ext>
            </a:extLst>
          </p:cNvPr>
          <p:cNvSpPr txBox="1"/>
          <p:nvPr/>
        </p:nvSpPr>
        <p:spPr>
          <a:xfrm>
            <a:off x="0" y="954304"/>
            <a:ext cx="5998418" cy="464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Application</a:t>
            </a:r>
            <a:r>
              <a:rPr lang="en-US" sz="2500" dirty="0"/>
              <a:t> (Mandatory for installation)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USB Support</a:t>
            </a:r>
            <a:r>
              <a:rPr lang="en-US" sz="2500" dirty="0"/>
              <a:t> (Recommended for USB device compatibility)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Networking</a:t>
            </a:r>
            <a:r>
              <a:rPr lang="en-US" sz="2500" dirty="0"/>
              <a:t> (Includes Bridged Networking, Host-Only Networking, and other network features—recommended to keep)</a:t>
            </a:r>
          </a:p>
        </p:txBody>
      </p:sp>
    </p:spTree>
    <p:extLst>
      <p:ext uri="{BB962C8B-B14F-4D97-AF65-F5344CB8AC3E}">
        <p14:creationId xmlns:p14="http://schemas.microsoft.com/office/powerpoint/2010/main" val="357065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86167-0BBB-828D-AA97-504D901AC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8C700FD-955D-B331-8D98-4FCFE4AE0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ADF97-DE8E-3595-7176-2DADCD03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3" t="24415" r="34058" b="30216"/>
          <a:stretch/>
        </p:blipFill>
        <p:spPr>
          <a:xfrm>
            <a:off x="5998418" y="1092531"/>
            <a:ext cx="6193582" cy="494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1B6EE-6D3E-0657-4658-F0CE4D9593A7}"/>
              </a:ext>
            </a:extLst>
          </p:cNvPr>
          <p:cNvSpPr txBox="1"/>
          <p:nvPr/>
        </p:nvSpPr>
        <p:spPr>
          <a:xfrm>
            <a:off x="0" y="918678"/>
            <a:ext cx="5998418" cy="176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VirtualBox Python Support</a:t>
            </a:r>
            <a:r>
              <a:rPr lang="en-US" sz="2500" dirty="0"/>
              <a:t> (Optional, but useful if you plan to run automation scripts)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47549-701F-8617-0794-AA98AF5E5C95}"/>
              </a:ext>
            </a:extLst>
          </p:cNvPr>
          <p:cNvSpPr txBox="1"/>
          <p:nvPr/>
        </p:nvSpPr>
        <p:spPr>
          <a:xfrm>
            <a:off x="0" y="2682622"/>
            <a:ext cx="599841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5.  Keep the default options</a:t>
            </a:r>
            <a:br>
              <a:rPr lang="en-US" sz="2800" dirty="0"/>
            </a:br>
            <a:r>
              <a:rPr lang="en-US" sz="2800" dirty="0"/>
              <a:t>selected &amp; proceed with the installation</a:t>
            </a:r>
          </a:p>
        </p:txBody>
      </p:sp>
    </p:spTree>
    <p:extLst>
      <p:ext uri="{BB962C8B-B14F-4D97-AF65-F5344CB8AC3E}">
        <p14:creationId xmlns:p14="http://schemas.microsoft.com/office/powerpoint/2010/main" val="24743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5EAA6-BE6D-DBA9-3C10-B7BEFFFC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D945CF9-0F95-B65E-F278-5C4D8A2CF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652A0-C132-F87F-D585-0F4A0252936A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Click on Next &amp; Yes</a:t>
            </a:r>
            <a:endParaRPr lang="en-US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72C18-0C31-EB0E-E0E3-815C7409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589" r="34253" b="30389"/>
          <a:stretch/>
        </p:blipFill>
        <p:spPr>
          <a:xfrm>
            <a:off x="4100053" y="404299"/>
            <a:ext cx="8091948" cy="64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9EA7-2E95-190D-6A29-34BD03B7C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FB9495A-AF3D-FA6B-471D-697E27E54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15B36-96D9-0D87-2C0B-8943E259CA4A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Next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AF947-C337-D9B8-0BB3-01A746D8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1" t="24589" r="34156" b="30389"/>
          <a:stretch/>
        </p:blipFill>
        <p:spPr>
          <a:xfrm>
            <a:off x="4168767" y="459099"/>
            <a:ext cx="8023234" cy="63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4AC3-FC57-1EB8-2532-07B437F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A079D-E82D-A762-C514-C7FE0BD7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76" b="8571"/>
          <a:stretch/>
        </p:blipFill>
        <p:spPr>
          <a:xfrm>
            <a:off x="1116890" y="1557657"/>
            <a:ext cx="9958220" cy="5300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16769-DF6C-F7E8-EEE9-324782388340}"/>
              </a:ext>
            </a:extLst>
          </p:cNvPr>
          <p:cNvSpPr txBox="1"/>
          <p:nvPr/>
        </p:nvSpPr>
        <p:spPr>
          <a:xfrm>
            <a:off x="0" y="885806"/>
            <a:ext cx="1219199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Navigate Canvas &gt;&gt; Week 4 &gt;&gt; Lab 2 (submit a word document with screenshot)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A7799A-E0C1-95FF-5DE0-8EA13090A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90264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7517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EF67-01F0-6862-9BCE-866B29BD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0FA3F0-C7B2-BB19-B77F-06DC258CD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F01EE-32AC-3418-2E21-DC675A4081DF}"/>
              </a:ext>
            </a:extLst>
          </p:cNvPr>
          <p:cNvSpPr txBox="1"/>
          <p:nvPr/>
        </p:nvSpPr>
        <p:spPr>
          <a:xfrm>
            <a:off x="0" y="918678"/>
            <a:ext cx="5998418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Install</a:t>
            </a:r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CF056-9967-3AE8-A683-D8BD1EC5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4" t="24761" r="33863" b="30216"/>
          <a:stretch/>
        </p:blipFill>
        <p:spPr>
          <a:xfrm>
            <a:off x="4114800" y="494143"/>
            <a:ext cx="8077201" cy="63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D36F-A8A0-40E6-7989-F45B72593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F8F2388-BF31-E039-B858-6C819E9EA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CA6C7-649B-B786-43B0-7FE1AB4419EB}"/>
              </a:ext>
            </a:extLst>
          </p:cNvPr>
          <p:cNvSpPr txBox="1"/>
          <p:nvPr/>
        </p:nvSpPr>
        <p:spPr>
          <a:xfrm>
            <a:off x="0" y="998971"/>
            <a:ext cx="4306529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Click Finish </a:t>
            </a:r>
            <a:r>
              <a:rPr lang="en-US" sz="2800" dirty="0"/>
              <a:t>to exit the setup wizard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A0595-05E7-85FA-1BEE-EAAC3C83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01" t="23723" r="34546" b="30216"/>
          <a:stretch/>
        </p:blipFill>
        <p:spPr>
          <a:xfrm>
            <a:off x="4306529" y="423841"/>
            <a:ext cx="7885471" cy="64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BDA4E-FAC4-6901-BBC7-A891F2DCE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C77E9D-B183-3429-C310-898110F71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41FDB-2FAA-7D2F-2CB9-082910C672A0}"/>
              </a:ext>
            </a:extLst>
          </p:cNvPr>
          <p:cNvSpPr txBox="1"/>
          <p:nvPr/>
        </p:nvSpPr>
        <p:spPr>
          <a:xfrm>
            <a:off x="0" y="673641"/>
            <a:ext cx="525042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Now Virtual Box is ready to use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0D06-3570-4380-9EBF-A2630C46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9751B9C-15C8-C12A-7B2A-8BDF6CB9B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87" y="1345492"/>
            <a:ext cx="5250426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are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beginner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"Basic Mode"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provides a simpler interface with essential options for creating and managing virtual machines.</a:t>
            </a:r>
          </a:p>
        </p:txBody>
      </p:sp>
    </p:spTree>
    <p:extLst>
      <p:ext uri="{BB962C8B-B14F-4D97-AF65-F5344CB8AC3E}">
        <p14:creationId xmlns:p14="http://schemas.microsoft.com/office/powerpoint/2010/main" val="223728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626F-386C-393A-982D-16ADB7AD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E8B4F16-3C9F-85E8-E981-DD2FF4026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8745F-0335-4BC8-4ED8-C5304894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52F5EEE-DE55-8B38-67FD-70C6D511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87" y="699161"/>
            <a:ext cx="5250426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comfortable with advanced settings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"Expert Mode"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mode gives you more flexibility when setting up virtual machines, such as manually configuring storage, memory, and network settings.</a:t>
            </a:r>
          </a:p>
        </p:txBody>
      </p:sp>
    </p:spTree>
    <p:extLst>
      <p:ext uri="{BB962C8B-B14F-4D97-AF65-F5344CB8AC3E}">
        <p14:creationId xmlns:p14="http://schemas.microsoft.com/office/powerpoint/2010/main" val="191779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6BC5-BECD-DB8F-6025-EEC4AD42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21489BC-89F6-FD45-EC71-13D80D708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16AEA-460E-13B7-46E3-83FD1EA2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2" t="17143" r="25097" b="12901"/>
          <a:stretch/>
        </p:blipFill>
        <p:spPr>
          <a:xfrm>
            <a:off x="5205851" y="1345492"/>
            <a:ext cx="6986150" cy="55125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F68F672-D88B-3D28-2907-8967D89C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846" y="1345492"/>
            <a:ext cx="5250426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Currently, we select </a:t>
            </a:r>
            <a:r>
              <a:rPr lang="en-US" sz="2800" b="1" dirty="0"/>
              <a:t>Basic Mode</a:t>
            </a:r>
            <a:r>
              <a:rPr lang="en-US" sz="2800" dirty="0"/>
              <a:t>. We can always switch to </a:t>
            </a:r>
            <a:r>
              <a:rPr lang="en-US" sz="2800" b="1" dirty="0"/>
              <a:t>Expert Mode</a:t>
            </a:r>
            <a:r>
              <a:rPr lang="en-US" sz="2800" dirty="0"/>
              <a:t> later from the preferences if needed.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58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0030-4FF0-3A9B-464B-422523A81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C862821-BB0D-90E7-4F07-19AC056591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504DD-81BD-CD85-1987-3BF5634F6BEA}"/>
              </a:ext>
            </a:extLst>
          </p:cNvPr>
          <p:cNvSpPr txBox="1"/>
          <p:nvPr/>
        </p:nvSpPr>
        <p:spPr>
          <a:xfrm>
            <a:off x="0" y="1464488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Kali Linux?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Kali Linux is a </a:t>
            </a:r>
            <a:r>
              <a:rPr lang="en-US" sz="2800" b="1" dirty="0"/>
              <a:t>Linux distribution</a:t>
            </a:r>
            <a:r>
              <a:rPr lang="en-US" sz="2800" dirty="0"/>
              <a:t> designed for penetration testing, security auditing, and ethical hacking. It comes pre-installed with a wide range of cybersecurity tools.</a:t>
            </a:r>
          </a:p>
        </p:txBody>
      </p:sp>
    </p:spTree>
    <p:extLst>
      <p:ext uri="{BB962C8B-B14F-4D97-AF65-F5344CB8AC3E}">
        <p14:creationId xmlns:p14="http://schemas.microsoft.com/office/powerpoint/2010/main" val="321883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F5283-4EDD-8013-78EC-0CE598B5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988D46C-54A4-D64A-1174-0FB949D96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BEA8D-3971-E7D3-6EC5-EAB97304A011}"/>
              </a:ext>
            </a:extLst>
          </p:cNvPr>
          <p:cNvSpPr txBox="1"/>
          <p:nvPr/>
        </p:nvSpPr>
        <p:spPr>
          <a:xfrm>
            <a:off x="0" y="146448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Why Use Kali Linux?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Includes essential security and penetration testing tools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Helps in cybersecurity training and research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Open-source and regularly updated</a:t>
            </a:r>
          </a:p>
        </p:txBody>
      </p:sp>
    </p:spTree>
    <p:extLst>
      <p:ext uri="{BB962C8B-B14F-4D97-AF65-F5344CB8AC3E}">
        <p14:creationId xmlns:p14="http://schemas.microsoft.com/office/powerpoint/2010/main" val="3622410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99AAE-9064-5BF7-CC34-AB6CD276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C2F8D9-A402-34D0-6B24-B919BFA42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1BD9A-716A-970C-0FD3-1F4C753198B3}"/>
              </a:ext>
            </a:extLst>
          </p:cNvPr>
          <p:cNvSpPr txBox="1"/>
          <p:nvPr/>
        </p:nvSpPr>
        <p:spPr>
          <a:xfrm>
            <a:off x="36393" y="937163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Installing Kali Linux on VirtualBox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Follow these steps to install </a:t>
            </a:r>
            <a:r>
              <a:rPr lang="en-US" sz="2800" b="1" dirty="0"/>
              <a:t>Kali Linux</a:t>
            </a:r>
            <a:r>
              <a:rPr lang="en-US" sz="2800" dirty="0"/>
              <a:t> on your VirtualBox: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Download Kali Linux</a:t>
            </a:r>
            <a:r>
              <a:rPr lang="en-US" sz="2800" dirty="0"/>
              <a:t> from the official website: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https://www.kali.org/get-kali/#kali-platforms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1905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EEEA-98D7-F732-FFF7-0C1F5D7B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D0F32AB-83E6-2F76-1D2C-09D4D5D65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6C9FE4AF-FB43-966F-B0CF-A4C5EBCC6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7892" r="24516" b="15913"/>
          <a:stretch/>
        </p:blipFill>
        <p:spPr bwMode="auto">
          <a:xfrm>
            <a:off x="6268065" y="1055314"/>
            <a:ext cx="5923933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0717D-36B8-F273-35CB-0D3CE5B5FDCA}"/>
              </a:ext>
            </a:extLst>
          </p:cNvPr>
          <p:cNvSpPr txBox="1"/>
          <p:nvPr/>
        </p:nvSpPr>
        <p:spPr>
          <a:xfrm>
            <a:off x="0" y="1015503"/>
            <a:ext cx="6268065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We plan to download the 64-bit ISO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74EA83-9428-E83A-70C5-279533D8DF31}"/>
              </a:ext>
            </a:extLst>
          </p:cNvPr>
          <p:cNvSpPr/>
          <p:nvPr/>
        </p:nvSpPr>
        <p:spPr>
          <a:xfrm>
            <a:off x="7069396" y="3179082"/>
            <a:ext cx="2561301" cy="2123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424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A1CC8-F479-6AD2-09A0-1AD88B0C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3683E98-5282-001C-BE1A-480FCE1F5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55D63-0263-54E5-EEBA-5B4FFB0DA624}"/>
              </a:ext>
            </a:extLst>
          </p:cNvPr>
          <p:cNvSpPr txBox="1"/>
          <p:nvPr/>
        </p:nvSpPr>
        <p:spPr>
          <a:xfrm>
            <a:off x="0" y="1015503"/>
            <a:ext cx="7980217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Wait 5-6 minutes until the file is completed</a:t>
            </a:r>
          </a:p>
        </p:txBody>
      </p:sp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65380231-26B4-A1E6-5A61-486A293C6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 descr="Uploaded image">
            <a:extLst>
              <a:ext uri="{FF2B5EF4-FFF2-40B4-BE49-F238E27FC236}">
                <a16:creationId xmlns:a16="http://schemas.microsoft.com/office/drawing/2014/main" id="{5206EAB4-5FB5-6CA2-D195-DE064CFC8A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CE23A-D1D4-978E-F06B-F1882F06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38" t="13201" r="9610" b="63290"/>
          <a:stretch/>
        </p:blipFill>
        <p:spPr>
          <a:xfrm>
            <a:off x="106879" y="2775302"/>
            <a:ext cx="12085122" cy="37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5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87B6-AFF6-C3F9-20C4-FE62F686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DEBE2E-2382-2C28-F2F5-3D938F035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BF0E0-FCB2-832A-3B0E-9A051CEC0A6C}"/>
              </a:ext>
            </a:extLst>
          </p:cNvPr>
          <p:cNvSpPr txBox="1"/>
          <p:nvPr/>
        </p:nvSpPr>
        <p:spPr>
          <a:xfrm>
            <a:off x="0" y="81815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Today, we will work with </a:t>
            </a:r>
            <a:r>
              <a:rPr lang="en-US" sz="2800" b="1" dirty="0"/>
              <a:t>VirtualBox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 to set up a virtual machine (VM) for penetration testing and security analysis. This lab will guide you step-by-step through installing VirtualBox and setting up Kali Linux.</a:t>
            </a:r>
          </a:p>
        </p:txBody>
      </p:sp>
    </p:spTree>
    <p:extLst>
      <p:ext uri="{BB962C8B-B14F-4D97-AF65-F5344CB8AC3E}">
        <p14:creationId xmlns:p14="http://schemas.microsoft.com/office/powerpoint/2010/main" val="318478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9BD88-6F7B-589D-48E7-D3723D26A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C200B1-7D9E-7587-49C1-869FD74936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DDEAF-7E21-A187-2F12-927CF21017BA}"/>
              </a:ext>
            </a:extLst>
          </p:cNvPr>
          <p:cNvSpPr txBox="1"/>
          <p:nvPr/>
        </p:nvSpPr>
        <p:spPr>
          <a:xfrm>
            <a:off x="0" y="1120928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downloaded, </a:t>
            </a:r>
            <a:r>
              <a:rPr lang="en-US" altLang="en-US" sz="2800" b="1" dirty="0">
                <a:latin typeface="+mj-lt"/>
              </a:rPr>
              <a:t>we can install Kali Linux on our VirtualBox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27585-D3CF-94C1-04F3-99323731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81" t="13202" r="59480" b="73858"/>
          <a:stretch/>
        </p:blipFill>
        <p:spPr>
          <a:xfrm>
            <a:off x="0" y="2377915"/>
            <a:ext cx="12100956" cy="41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99542-0576-258D-F353-BDF7CD36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459C4A-0FBA-8A62-99F8-813362A87F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32A5D-4D84-236C-770E-F9E68E36C041}"/>
              </a:ext>
            </a:extLst>
          </p:cNvPr>
          <p:cNvSpPr txBox="1"/>
          <p:nvPr/>
        </p:nvSpPr>
        <p:spPr>
          <a:xfrm>
            <a:off x="0" y="1120928"/>
            <a:ext cx="12192000" cy="291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Click on New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Write a name for the virtual machine e.g.,</a:t>
            </a:r>
            <a:br>
              <a:rPr lang="en-US" sz="2500" dirty="0"/>
            </a:br>
            <a:r>
              <a:rPr lang="en-US" sz="2500" dirty="0"/>
              <a:t>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Type: Linux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Version: Oracle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3F6AF-DF57-227B-F11D-EED03707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38" t="16345" r="25097" b="13074"/>
          <a:stretch/>
        </p:blipFill>
        <p:spPr>
          <a:xfrm>
            <a:off x="7230032" y="452687"/>
            <a:ext cx="4969885" cy="39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7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019F0-5FA0-D2F1-9AB8-929A9F69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015055-954D-3BE1-C92B-9EEFFF64D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47B09-F76B-0293-6A41-2F455654BC31}"/>
              </a:ext>
            </a:extLst>
          </p:cNvPr>
          <p:cNvSpPr txBox="1"/>
          <p:nvPr/>
        </p:nvSpPr>
        <p:spPr>
          <a:xfrm>
            <a:off x="0" y="1120928"/>
            <a:ext cx="12192000" cy="291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Click on New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Write a name for the virtual machine e.g.,</a:t>
            </a:r>
            <a:br>
              <a:rPr lang="en-US" sz="2500" dirty="0"/>
            </a:br>
            <a:r>
              <a:rPr lang="en-US" sz="2500" dirty="0"/>
              <a:t>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Type: Linux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Version: Oracle Linux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DBE8C-F19F-2A90-7B3D-E3235A92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08" t="18182" r="24026" b="16345"/>
          <a:stretch/>
        </p:blipFill>
        <p:spPr>
          <a:xfrm>
            <a:off x="5456014" y="2196934"/>
            <a:ext cx="6743903" cy="4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70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B5971-F0CB-0166-E784-8D2976A0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3F4FBB-BD1D-E120-6BF1-6CE32D510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33FFF-8E84-585C-63F7-F562C51F2C5A}"/>
              </a:ext>
            </a:extLst>
          </p:cNvPr>
          <p:cNvSpPr txBox="1"/>
          <p:nvPr/>
        </p:nvSpPr>
        <p:spPr>
          <a:xfrm>
            <a:off x="0" y="1246909"/>
            <a:ext cx="5636821" cy="176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Base Memory Size: Up to red (end of green level) ~ 3G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Processor CPU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24538-098B-BF2E-38A0-3068620A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03" t="18182" r="23539" b="15844"/>
          <a:stretch/>
        </p:blipFill>
        <p:spPr>
          <a:xfrm>
            <a:off x="5601195" y="1246909"/>
            <a:ext cx="6590805" cy="4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33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BF6C-6B90-0E1D-649F-030249F8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0B6F574-30C3-63CD-655F-68957687D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3DAA9-2F5D-8762-4F9A-FEC8E5AD697C}"/>
              </a:ext>
            </a:extLst>
          </p:cNvPr>
          <p:cNvSpPr txBox="1"/>
          <p:nvPr/>
        </p:nvSpPr>
        <p:spPr>
          <a:xfrm>
            <a:off x="0" y="1246909"/>
            <a:ext cx="5636821" cy="349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Hard Disk File Type: VDI (Virtual Disk Image)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Create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Hard Disk File Type: VDI (Virtual Disk Image)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Finish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4C15-53F3-EF7E-6237-4AB9E6A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05" t="18181" r="24026" b="16190"/>
          <a:stretch/>
        </p:blipFill>
        <p:spPr>
          <a:xfrm>
            <a:off x="5636821" y="1110343"/>
            <a:ext cx="6543304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CD428-0AF0-B4A7-0A28-82469BB3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C2382D4-206E-EF7D-B652-ED4CECDB3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CE3CF-A21A-D04B-AF10-0EAEAE80922F}"/>
              </a:ext>
            </a:extLst>
          </p:cNvPr>
          <p:cNvSpPr txBox="1"/>
          <p:nvPr/>
        </p:nvSpPr>
        <p:spPr>
          <a:xfrm>
            <a:off x="0" y="1120928"/>
            <a:ext cx="12192000" cy="13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File Location and Size: Move Size to around 100 GB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Finish </a:t>
            </a:r>
            <a:r>
              <a:rPr lang="en-US" sz="2800" dirty="0">
                <a:sym typeface="Wingdings" panose="05000000000000000000" pitchFamily="2" charset="2"/>
              </a:rPr>
              <a:t> It will create a virtual machine on Virtual Box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7CAAF-7DD8-F829-8768-B6EA575FBB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03" t="17662" r="23539" b="16345"/>
          <a:stretch/>
        </p:blipFill>
        <p:spPr>
          <a:xfrm>
            <a:off x="6005458" y="2436353"/>
            <a:ext cx="6186542" cy="42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6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7762-B956-E38C-BE29-FB183555E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8C0EF8-F1D8-A1C1-C472-F00AFB7F6D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405D7-2813-98F1-3CF0-2DC18946DDAD}"/>
              </a:ext>
            </a:extLst>
          </p:cNvPr>
          <p:cNvSpPr txBox="1"/>
          <p:nvPr/>
        </p:nvSpPr>
        <p:spPr>
          <a:xfrm>
            <a:off x="0" y="1120928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Click on Settings &gt;&gt; General &gt;&gt; Advanced &gt;&gt; Shared Clipboard (Bidirectional) and Drag &amp; Drop (Bidirectional)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0AC44-76F6-DD9E-2002-7EC500C8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43" t="16345" r="25292" b="12554"/>
          <a:stretch/>
        </p:blipFill>
        <p:spPr>
          <a:xfrm>
            <a:off x="6088083" y="1980836"/>
            <a:ext cx="6103917" cy="487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5E94-61CB-C24C-2F54-394486C4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63" t="23203" r="22955" b="17749"/>
          <a:stretch/>
        </p:blipFill>
        <p:spPr>
          <a:xfrm>
            <a:off x="0" y="2859631"/>
            <a:ext cx="6069329" cy="37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69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225F4-9B33-1BC4-338C-BF9AF4FB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77D33E9-5004-AE54-2DCB-84C8668AE8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B17D7-2815-B64A-0671-3874321796FF}"/>
              </a:ext>
            </a:extLst>
          </p:cNvPr>
          <p:cNvSpPr txBox="1"/>
          <p:nvPr/>
        </p:nvSpPr>
        <p:spPr>
          <a:xfrm>
            <a:off x="0" y="1120928"/>
            <a:ext cx="12192000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General Settings: Type = Linux, Subtype = Debian</a:t>
            </a:r>
            <a:endParaRPr lang="en-US" sz="2800" b="1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A0B90-C1A2-CC20-9E17-33BEBEC2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66" t="23377" r="23734" b="18269"/>
          <a:stretch/>
        </p:blipFill>
        <p:spPr>
          <a:xfrm>
            <a:off x="5686302" y="2005575"/>
            <a:ext cx="6400800" cy="400198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F499335-4336-E317-47AA-E5D8A2B38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05575"/>
            <a:ext cx="5686302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Since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based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Debian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using Debian (64-bit) ensures proper compatibility with the virtual machine settings. </a:t>
            </a:r>
          </a:p>
        </p:txBody>
      </p:sp>
    </p:spTree>
    <p:extLst>
      <p:ext uri="{BB962C8B-B14F-4D97-AF65-F5344CB8AC3E}">
        <p14:creationId xmlns:p14="http://schemas.microsoft.com/office/powerpoint/2010/main" val="1295743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7168-B1DB-D5A6-49FB-FD6B0C695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F58EB4-9117-F721-FE3B-0E986A9722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A41EE-6F32-38F1-345D-240867C591BD}"/>
              </a:ext>
            </a:extLst>
          </p:cNvPr>
          <p:cNvSpPr txBox="1"/>
          <p:nvPr/>
        </p:nvSpPr>
        <p:spPr>
          <a:xfrm>
            <a:off x="0" y="1120928"/>
            <a:ext cx="12192000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System </a:t>
            </a:r>
            <a:r>
              <a:rPr lang="en-US" sz="2800" b="1" dirty="0">
                <a:sym typeface="Wingdings" panose="05000000000000000000" pitchFamily="2" charset="2"/>
              </a:rPr>
              <a:t> Processor  Assign 4 CPU to Virtual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51232-7DA7-88CC-2948-EC5F3096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44" t="22425" r="23344" b="19479"/>
          <a:stretch/>
        </p:blipFill>
        <p:spPr>
          <a:xfrm>
            <a:off x="2466109" y="1790022"/>
            <a:ext cx="7568540" cy="46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12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946A1-43CF-4BCC-4F24-AEC13A01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29EB0B-AD28-33C6-AD36-AAF4917ADA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9CCE4-402E-FF93-0E1B-0D07B94161FB}"/>
              </a:ext>
            </a:extLst>
          </p:cNvPr>
          <p:cNvSpPr txBox="1"/>
          <p:nvPr/>
        </p:nvSpPr>
        <p:spPr>
          <a:xfrm>
            <a:off x="0" y="1120928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Display  Default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Storage  Controller – IDE  Empty   Optical Drive  Choose a Disk file  browse to the path you downloaded iso file (open)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Click 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3477A-D4A5-D3FE-1444-421B36FB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51" t="23723" r="8441" b="18614"/>
          <a:stretch/>
        </p:blipFill>
        <p:spPr>
          <a:xfrm>
            <a:off x="5330781" y="3517365"/>
            <a:ext cx="6861220" cy="3311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A2FCA-6FFB-9287-B441-B072958E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67" t="44622" r="1915" b="6320"/>
          <a:stretch/>
        </p:blipFill>
        <p:spPr>
          <a:xfrm>
            <a:off x="0" y="4378102"/>
            <a:ext cx="5330780" cy="24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463-D567-7057-5667-844ED7B8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D5CD37F-0F35-D295-0A03-43B9901A1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8A16D-2E52-092F-8C55-5C9F7E624810}"/>
              </a:ext>
            </a:extLst>
          </p:cNvPr>
          <p:cNvSpPr txBox="1"/>
          <p:nvPr/>
        </p:nvSpPr>
        <p:spPr>
          <a:xfrm>
            <a:off x="0" y="81815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VirtualBox?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VirtualBox is an open-source tool developed by </a:t>
            </a:r>
            <a:r>
              <a:rPr lang="en-US" sz="2800" b="1" dirty="0"/>
              <a:t>Oracle</a:t>
            </a:r>
            <a:r>
              <a:rPr lang="en-US" sz="2800" dirty="0"/>
              <a:t> that allows users to create and run multiple operating systems on a single computer. It supports Windows, macOS, and Linux machines.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Why Use VirtualBox?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Runs multiple OS environments on one device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Isolates software for testing and development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Useful for penetration testing and ethical hacking</a:t>
            </a:r>
          </a:p>
        </p:txBody>
      </p:sp>
    </p:spTree>
    <p:extLst>
      <p:ext uri="{BB962C8B-B14F-4D97-AF65-F5344CB8AC3E}">
        <p14:creationId xmlns:p14="http://schemas.microsoft.com/office/powerpoint/2010/main" val="269249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FDB0F-45E8-CED3-00BA-56D9B1CF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84EFDB-74C2-D38D-34AE-727A90F50D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06A03-0C61-F1EE-7471-545836265BE4}"/>
              </a:ext>
            </a:extLst>
          </p:cNvPr>
          <p:cNvSpPr txBox="1"/>
          <p:nvPr/>
        </p:nvSpPr>
        <p:spPr>
          <a:xfrm>
            <a:off x="0" y="1120928"/>
            <a:ext cx="12192000" cy="3900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Select Language (English)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Select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Configure Keyboard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If it asks for host name by default is it kali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Domain name </a:t>
            </a:r>
            <a:r>
              <a:rPr lang="en-US" sz="2800" b="1" dirty="0">
                <a:sym typeface="Wingdings" panose="05000000000000000000" pitchFamily="2" charset="2"/>
              </a:rPr>
              <a:t> leave it blank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Full name of new user  e.g., kali or </a:t>
            </a:r>
            <a:r>
              <a:rPr lang="en-US" sz="2800" b="1" dirty="0" err="1">
                <a:sym typeface="Wingdings" panose="05000000000000000000" pitchFamily="2" charset="2"/>
              </a:rPr>
              <a:t>codebind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6875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E9EB9-5547-586B-C667-DF7A4A22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84175C2-D4E3-7B49-67C1-9290772F07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DC001-287F-09A9-4C68-54EB9721598E}"/>
              </a:ext>
            </a:extLst>
          </p:cNvPr>
          <p:cNvSpPr txBox="1"/>
          <p:nvPr/>
        </p:nvSpPr>
        <p:spPr>
          <a:xfrm>
            <a:off x="0" y="1120928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Set a Password when you login to Kali Linus (remember when you log in)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Choose a clock </a:t>
            </a:r>
            <a:r>
              <a:rPr lang="en-US" sz="2800" b="1" dirty="0">
                <a:sym typeface="Wingdings" panose="05000000000000000000" pitchFamily="2" charset="2"/>
              </a:rPr>
              <a:t> Central region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Partition Disks  Guided use entire disk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Continue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Partition Disks  All files in one partition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Finish Partitioning and write changes to disk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Write the changes to disk? Yes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6334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481E-86C3-E611-A4F9-9AF401F42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62BF66-9C34-8487-C0A8-5CF4D3851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AA2D1-64AB-A25F-1364-F3C7AC1A81CD}"/>
              </a:ext>
            </a:extLst>
          </p:cNvPr>
          <p:cNvSpPr txBox="1"/>
          <p:nvPr/>
        </p:nvSpPr>
        <p:spPr>
          <a:xfrm>
            <a:off x="0" y="1120928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Configure the Package Manager </a:t>
            </a:r>
            <a:r>
              <a:rPr lang="en-US" sz="2800" b="1" dirty="0">
                <a:sym typeface="Wingdings" panose="05000000000000000000" pitchFamily="2" charset="2"/>
              </a:rPr>
              <a:t> Blank &amp; Continue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Software Selection </a:t>
            </a:r>
            <a:r>
              <a:rPr lang="en-US" sz="2800" b="1" dirty="0">
                <a:sym typeface="Wingdings" panose="05000000000000000000" pitchFamily="2" charset="2"/>
              </a:rPr>
              <a:t> Be default &amp; Continue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Installation step failed (Click on Continue)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Install the GRUB boot loader on a hard disk? Yes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Enter device manually  /dev/</a:t>
            </a:r>
            <a:r>
              <a:rPr lang="en-US" sz="2800" b="1" dirty="0" err="1">
                <a:sym typeface="Wingdings" panose="05000000000000000000" pitchFamily="2" charset="2"/>
              </a:rPr>
              <a:t>sda</a:t>
            </a:r>
            <a:r>
              <a:rPr lang="en-US" sz="2800" b="1" dirty="0">
                <a:sym typeface="Wingdings" panose="05000000000000000000" pitchFamily="2" charset="2"/>
              </a:rPr>
              <a:t> ..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Wait for Kali Linus to restart</a:t>
            </a:r>
          </a:p>
        </p:txBody>
      </p:sp>
    </p:spTree>
    <p:extLst>
      <p:ext uri="{BB962C8B-B14F-4D97-AF65-F5344CB8AC3E}">
        <p14:creationId xmlns:p14="http://schemas.microsoft.com/office/powerpoint/2010/main" val="1460378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EE7-FB0A-4E55-37DF-222C2BA78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971453A-C7FB-E897-8C61-5DDCA7B5B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0E9A1-6466-54D7-2AB8-51BD59147DB8}"/>
              </a:ext>
            </a:extLst>
          </p:cNvPr>
          <p:cNvSpPr txBox="1"/>
          <p:nvPr/>
        </p:nvSpPr>
        <p:spPr>
          <a:xfrm>
            <a:off x="0" y="905375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Login Window (e.g., </a:t>
            </a:r>
            <a:r>
              <a:rPr lang="en-US" sz="2800" b="1" dirty="0" err="1">
                <a:latin typeface="+mj-lt"/>
              </a:rPr>
              <a:t>codebind</a:t>
            </a:r>
            <a:r>
              <a:rPr lang="en-US" sz="2800" b="1" dirty="0">
                <a:latin typeface="+mj-lt"/>
              </a:rPr>
              <a:t> username):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Login Credentials for Kali Linux: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Kali Linux 2019:</a:t>
            </a:r>
            <a:endParaRPr lang="en-US" sz="2800" dirty="0">
              <a:latin typeface="+mj-lt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Username:</a:t>
            </a:r>
            <a:r>
              <a:rPr lang="en-US" sz="2800" dirty="0">
                <a:latin typeface="+mj-lt"/>
              </a:rPr>
              <a:t> root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Password: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toor</a:t>
            </a:r>
            <a:endParaRPr lang="en-US" sz="2800" dirty="0">
              <a:latin typeface="+mj-lt"/>
            </a:endParaRPr>
          </a:p>
          <a:p>
            <a:pPr marL="9032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2020 and later:</a:t>
            </a:r>
          </a:p>
          <a:p>
            <a:pPr marL="134143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Username: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  <a:p>
            <a:pPr marL="1341438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Password: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  <a:p>
            <a:pPr marL="487363" lvl="2" indent="-438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Now, Kali Linux is installed and ready to use!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2942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ACCE6-A2A6-2B13-0F39-B5DB7366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E19982-70A7-103B-68E7-51F608070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7B257-3455-4546-65A3-8B1C6CC86809}"/>
              </a:ext>
            </a:extLst>
          </p:cNvPr>
          <p:cNvSpPr txBox="1"/>
          <p:nvPr/>
        </p:nvSpPr>
        <p:spPr>
          <a:xfrm>
            <a:off x="0" y="680717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Kali Linux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log in with: </a:t>
            </a:r>
          </a:p>
          <a:p>
            <a:pPr marL="104775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Username: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 </a:t>
            </a:r>
          </a:p>
          <a:p>
            <a:pPr marL="104775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Password: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kali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5DD43-3EE5-E476-F266-8BDAAFB4CDE6}"/>
              </a:ext>
            </a:extLst>
          </p:cNvPr>
          <p:cNvSpPr txBox="1"/>
          <p:nvPr/>
        </p:nvSpPr>
        <p:spPr>
          <a:xfrm>
            <a:off x="0" y="2954496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VirtualBox &gt;&gt;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the name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Kali Linux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Type: Linux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Version: Debian (64-bit)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Allocate at least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2GB RAM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(recommended: 4GB or more)</a:t>
            </a: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 hard disk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(20GB minimum)</a:t>
            </a:r>
          </a:p>
        </p:txBody>
      </p:sp>
    </p:spTree>
    <p:extLst>
      <p:ext uri="{BB962C8B-B14F-4D97-AF65-F5344CB8AC3E}">
        <p14:creationId xmlns:p14="http://schemas.microsoft.com/office/powerpoint/2010/main" val="1132843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6D533-A016-D69B-B7B7-9A63648C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E31E32E-EAAE-ADD7-28B7-E350B77343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630696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020FB-7B49-DB87-8849-A1405570A205}"/>
              </a:ext>
            </a:extLst>
          </p:cNvPr>
          <p:cNvSpPr txBox="1"/>
          <p:nvPr/>
        </p:nvSpPr>
        <p:spPr>
          <a:xfrm>
            <a:off x="0" y="1120928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Proceed the steps, you will see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1FD7A-4469-5068-E950-A541958D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13" t="8194" r="-1" b="46148"/>
          <a:stretch/>
        </p:blipFill>
        <p:spPr>
          <a:xfrm>
            <a:off x="5997039" y="1024256"/>
            <a:ext cx="6194961" cy="583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03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4F46-70D3-52F6-DC9E-4498F6F88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C979228-90CD-C505-04D3-A622CABC74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C861D-7648-9D76-06AD-66CDFA7C815F}"/>
              </a:ext>
            </a:extLst>
          </p:cNvPr>
          <p:cNvSpPr txBox="1"/>
          <p:nvPr/>
        </p:nvSpPr>
        <p:spPr>
          <a:xfrm>
            <a:off x="0" y="68071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Complete Lab Tasks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Take a screenshot</a:t>
            </a:r>
            <a:r>
              <a:rPr lang="en-US" sz="2800" dirty="0"/>
              <a:t> of your Kali Linux desktop after a successful installation.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List all problems</a:t>
            </a:r>
            <a:r>
              <a:rPr lang="en-US" sz="2800" dirty="0"/>
              <a:t> you encountered during this lab and provide </a:t>
            </a:r>
            <a:r>
              <a:rPr lang="en-US" sz="2800" b="1" dirty="0"/>
              <a:t>recommendations</a:t>
            </a:r>
            <a:r>
              <a:rPr lang="en-US" sz="2800" dirty="0"/>
              <a:t> to fix them.</a:t>
            </a:r>
          </a:p>
        </p:txBody>
      </p:sp>
    </p:spTree>
    <p:extLst>
      <p:ext uri="{BB962C8B-B14F-4D97-AF65-F5344CB8AC3E}">
        <p14:creationId xmlns:p14="http://schemas.microsoft.com/office/powerpoint/2010/main" val="409063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C5A46-494F-09DD-7A3B-3F2178CA6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814B053-022B-BC5E-C711-5743B39D1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7352-1A68-9AF0-0123-CD7B2D0DD783}"/>
              </a:ext>
            </a:extLst>
          </p:cNvPr>
          <p:cNvSpPr txBox="1"/>
          <p:nvPr/>
        </p:nvSpPr>
        <p:spPr>
          <a:xfrm>
            <a:off x="-2" y="1015503"/>
            <a:ext cx="9571702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case, if you saw an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error like these: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1: Restart Your Computer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First, restart your computer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try starting Kali Linux again.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 issue continues, move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0490C-3C0C-9AC5-AF4E-0D531009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71" t="42120" r="39674" b="39944"/>
          <a:stretch/>
        </p:blipFill>
        <p:spPr>
          <a:xfrm>
            <a:off x="2327849" y="4463867"/>
            <a:ext cx="4916001" cy="2248818"/>
          </a:xfrm>
          <a:prstGeom prst="rect">
            <a:avLst/>
          </a:prstGeom>
        </p:spPr>
      </p:pic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DA836225-DB13-F3A1-B972-9FD4B320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8" t="34805" r="39513" b="5974"/>
          <a:stretch/>
        </p:blipFill>
        <p:spPr bwMode="auto">
          <a:xfrm>
            <a:off x="9571700" y="1015503"/>
            <a:ext cx="2565071" cy="40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14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DC86-632E-D077-C6CE-36C7E4A9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F05D30-600C-5B97-39E7-7E8D99B18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6898A-A4B5-4448-9F4E-CD1CA778D538}"/>
              </a:ext>
            </a:extLst>
          </p:cNvPr>
          <p:cNvSpPr txBox="1"/>
          <p:nvPr/>
        </p:nvSpPr>
        <p:spPr>
          <a:xfrm>
            <a:off x="-1" y="1366245"/>
            <a:ext cx="764771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2: Run VirtualBox as Administrator</a:t>
            </a: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Close VirtualBox completely.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Right-click on the VirtualBox icon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select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"Run as administrator"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971550" marR="0" lvl="1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starting Kali Linux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6277B-DAE3-0665-4A3D-0102DAEFB8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52" t="18009" r="36688"/>
          <a:stretch/>
        </p:blipFill>
        <p:spPr>
          <a:xfrm>
            <a:off x="7893133" y="1235034"/>
            <a:ext cx="4298867" cy="56229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7C265-ACED-6D79-25F1-3AB0341DF1D6}"/>
              </a:ext>
            </a:extLst>
          </p:cNvPr>
          <p:cNvSpPr/>
          <p:nvPr/>
        </p:nvSpPr>
        <p:spPr>
          <a:xfrm>
            <a:off x="7944592" y="2173184"/>
            <a:ext cx="2992582" cy="6412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308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E484-7171-927E-DD98-E22CE896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F72AD6-F0EF-23FE-4F8E-2E0A951D4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55965-A930-1634-7AED-AD66CC213140}"/>
              </a:ext>
            </a:extLst>
          </p:cNvPr>
          <p:cNvSpPr txBox="1"/>
          <p:nvPr/>
        </p:nvSpPr>
        <p:spPr>
          <a:xfrm>
            <a:off x="-1" y="1366245"/>
            <a:ext cx="1159031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3: Reinstall VritualBox Drivers and VirtualBox Program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7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0773-85EB-7BAD-C6ED-28CFFB2E6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DDD9A6-07FF-36C0-CC52-9AB544303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20D2B-3256-DD59-7C41-59CF4B83CE55}"/>
              </a:ext>
            </a:extLst>
          </p:cNvPr>
          <p:cNvSpPr txBox="1"/>
          <p:nvPr/>
        </p:nvSpPr>
        <p:spPr>
          <a:xfrm>
            <a:off x="0" y="1032387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Are We Doing in This Lab?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lab is about </a:t>
            </a:r>
            <a:r>
              <a:rPr lang="en-US" sz="2800" b="1" dirty="0"/>
              <a:t>setting up a virtual environment</a:t>
            </a:r>
            <a:r>
              <a:rPr lang="en-US" sz="2800" dirty="0"/>
              <a:t> where we can run </a:t>
            </a:r>
            <a:r>
              <a:rPr lang="en-US" sz="2800" b="1" dirty="0"/>
              <a:t>Kali Linux</a:t>
            </a:r>
            <a:r>
              <a:rPr lang="en-US" sz="2800" dirty="0"/>
              <a:t> inside </a:t>
            </a:r>
            <a:r>
              <a:rPr lang="en-US" sz="2800" b="1" dirty="0"/>
              <a:t>Oracle VirtualBox</a:t>
            </a:r>
            <a:r>
              <a:rPr lang="en-US" sz="2800" dirty="0"/>
              <a:t> on our Windows computer.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This means: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don’t need to install Kali Linux directly on our main computer.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Instead, we create a </a:t>
            </a:r>
            <a:r>
              <a:rPr lang="en-US" sz="2800" b="1" dirty="0"/>
              <a:t>virtual machine (VM)</a:t>
            </a:r>
            <a:r>
              <a:rPr lang="en-US" sz="2800" dirty="0"/>
              <a:t> that runs Kali Linux </a:t>
            </a:r>
            <a:r>
              <a:rPr lang="en-US" sz="2800" b="1" dirty="0"/>
              <a:t>inside</a:t>
            </a:r>
            <a:r>
              <a:rPr lang="en-US" sz="2800" dirty="0"/>
              <a:t> Windows, like an app.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allows us to experiment with </a:t>
            </a:r>
            <a:r>
              <a:rPr lang="en-US" sz="2800" b="1" dirty="0"/>
              <a:t>cybersecurity tools</a:t>
            </a:r>
            <a:r>
              <a:rPr lang="en-US" sz="2800" dirty="0"/>
              <a:t> in Kali Linux without affecting our main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32673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EA6B7-9812-999C-0AAF-1BA775D8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6222EE-A3D4-6E08-73B4-E4EF8F0CA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0EF0A-044E-1379-E83B-AACD516A5876}"/>
              </a:ext>
            </a:extLst>
          </p:cNvPr>
          <p:cNvSpPr txBox="1"/>
          <p:nvPr/>
        </p:nvSpPr>
        <p:spPr>
          <a:xfrm>
            <a:off x="-3" y="1145143"/>
            <a:ext cx="11590318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4: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VirtualBox.xml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 in your File Explorer: C:\Users\...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 file is empty or corrupt, rename it to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VirtualBox.xml.bak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Restart VirtualBox to let it generate a new configuration file.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30E90-0062-122C-2463-DC6DBCE6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54" t="-1" r="-1251" b="64947"/>
          <a:stretch/>
        </p:blipFill>
        <p:spPr>
          <a:xfrm>
            <a:off x="0" y="3896515"/>
            <a:ext cx="12192000" cy="296148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3E93B5-3B76-4661-8B29-81C9AA6ABE26}"/>
              </a:ext>
            </a:extLst>
          </p:cNvPr>
          <p:cNvSpPr/>
          <p:nvPr/>
        </p:nvSpPr>
        <p:spPr>
          <a:xfrm>
            <a:off x="162233" y="6241287"/>
            <a:ext cx="3156153" cy="521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B6498A-95B4-1D87-7935-26626CBAD461}"/>
              </a:ext>
            </a:extLst>
          </p:cNvPr>
          <p:cNvSpPr/>
          <p:nvPr/>
        </p:nvSpPr>
        <p:spPr>
          <a:xfrm>
            <a:off x="8434163" y="4594934"/>
            <a:ext cx="3156153" cy="521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202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723D-700B-A650-D18A-0EF2A23E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EFCE13-74E0-4B18-4B24-929F5646C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87081-CA8D-072D-4BB1-43CB80A065A8}"/>
              </a:ext>
            </a:extLst>
          </p:cNvPr>
          <p:cNvSpPr txBox="1"/>
          <p:nvPr/>
        </p:nvSpPr>
        <p:spPr>
          <a:xfrm>
            <a:off x="0" y="680717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Things to Remember: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Follow the steps carefully.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you face errors, double-check your settings and ensure you downloaded the correct files.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Take notes on issues and how you fixed them – this will help in troubleshooting future problems.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Final Tip:</a:t>
            </a:r>
            <a:r>
              <a:rPr lang="en-US" sz="2800" dirty="0"/>
              <a:t> Always back up important data before making significant changes to your system!</a:t>
            </a:r>
          </a:p>
        </p:txBody>
      </p:sp>
    </p:spTree>
    <p:extLst>
      <p:ext uri="{BB962C8B-B14F-4D97-AF65-F5344CB8AC3E}">
        <p14:creationId xmlns:p14="http://schemas.microsoft.com/office/powerpoint/2010/main" val="543703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562F-0281-A7FF-EB52-95B8B4D7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0FABF4D-DA01-057D-7F2D-84EE6BD645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ABADB-E1AA-0804-F4DF-39641420FE25}"/>
              </a:ext>
            </a:extLst>
          </p:cNvPr>
          <p:cNvSpPr txBox="1"/>
          <p:nvPr/>
        </p:nvSpPr>
        <p:spPr>
          <a:xfrm>
            <a:off x="0" y="1126939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1: Install VirtualBox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Download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Oracle VirtualBox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it on your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Windows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computer.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2: Download Kali Linux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need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 version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VirtualBox.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There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two ways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do this: </a:t>
            </a: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Easier Method (Recommended):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VirtualBox Image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(.iso file). </a:t>
            </a: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Harder Method: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Download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Kali Linux ISO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file and install it manually.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D2D38AB-1678-3A85-AF17-1F668F89F1E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247111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0B42-4AB7-98BB-FDD8-585AEB25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2C7276-DD45-3E5D-E9DB-0B91B61AC142}"/>
              </a:ext>
            </a:extLst>
          </p:cNvPr>
          <p:cNvSpPr txBox="1"/>
          <p:nvPr/>
        </p:nvSpPr>
        <p:spPr>
          <a:xfrm>
            <a:off x="0" y="1335678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3: Import Kali Linux into VirtualBox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downloaded the .ova file, just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it into VirtualBox.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you downloaded the .iso file, you will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Kali Linux manually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VirtualBox.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4: Start and Use Kali Linux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Once installed,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start Kali Linux inside VirtualBox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Kali Linux to complete the lab tasks.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416D2DC-D584-F5A9-A33A-F16A7A2BD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0AB764C-2DD3-F303-967A-A4057C7FCB2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425988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E3129-4DE4-1073-B8AA-700F53D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01BE7D-6EB3-6EC2-4BCE-E8530B7A40F0}"/>
              </a:ext>
            </a:extLst>
          </p:cNvPr>
          <p:cNvSpPr txBox="1"/>
          <p:nvPr/>
        </p:nvSpPr>
        <p:spPr>
          <a:xfrm>
            <a:off x="0" y="1335678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Step 5: Complete Lab Questions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Take a </a:t>
            </a:r>
            <a:r>
              <a:rPr lang="en-US" sz="2800" b="1" dirty="0"/>
              <a:t>screenshot</a:t>
            </a:r>
            <a:r>
              <a:rPr lang="en-US" sz="2800" dirty="0"/>
              <a:t> of Kali Linux running inside VirtualBox.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List any problems</a:t>
            </a:r>
            <a:r>
              <a:rPr lang="en-US" sz="2800" dirty="0"/>
              <a:t> you faced and how you solved them.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495290D-7536-499E-ABA9-038A22B5EF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4A918C1-A290-FFC0-916C-FE24D89482D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4250816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652B4-E04F-BA7C-8203-5B66039C8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7A59D1-4181-18C5-79C8-D3C72C81B7D0}"/>
              </a:ext>
            </a:extLst>
          </p:cNvPr>
          <p:cNvSpPr txBox="1"/>
          <p:nvPr/>
        </p:nvSpPr>
        <p:spPr>
          <a:xfrm>
            <a:off x="0" y="1126939"/>
            <a:ext cx="12192000" cy="325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This lab helps us: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Understand </a:t>
            </a:r>
            <a:r>
              <a:rPr lang="en-US" sz="2800" b="1" dirty="0"/>
              <a:t>virtualization</a:t>
            </a:r>
            <a:r>
              <a:rPr lang="en-US" sz="2800" dirty="0"/>
              <a:t> and how to run different operating systems.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Learn how to install and configure </a:t>
            </a:r>
            <a:r>
              <a:rPr lang="en-US" sz="2800" b="1" dirty="0"/>
              <a:t>VirtualBox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Prepare for </a:t>
            </a:r>
            <a:r>
              <a:rPr lang="en-US" sz="2800" b="1" dirty="0"/>
              <a:t>cybersecurity tasks</a:t>
            </a:r>
            <a:r>
              <a:rPr lang="en-US" sz="2800" dirty="0"/>
              <a:t> in a safe virtual environment.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 </a:t>
            </a:r>
            <a:r>
              <a:rPr lang="en-US" sz="2800" b="1" dirty="0"/>
              <a:t>Kali Linux tools</a:t>
            </a:r>
            <a:r>
              <a:rPr lang="en-US" sz="2800" dirty="0"/>
              <a:t> without affecting our main Windows system.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186D376-A191-57BA-8D0F-5E19CB058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62DF42F-7515-88C8-FF40-4A716BA0EEEB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306810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AFA9-CCC7-B1C0-E398-083E293D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E933EB-AD78-44F8-3A5D-8F9BB11FB47F}"/>
              </a:ext>
            </a:extLst>
          </p:cNvPr>
          <p:cNvSpPr txBox="1"/>
          <p:nvPr/>
        </p:nvSpPr>
        <p:spPr>
          <a:xfrm>
            <a:off x="0" y="1126939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Final Thought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/>
              <a:t>Think of </a:t>
            </a:r>
            <a:r>
              <a:rPr lang="en-US" sz="2800" b="1" dirty="0"/>
              <a:t>Oracle VirtualBox</a:t>
            </a:r>
            <a:r>
              <a:rPr lang="en-US" sz="2800" dirty="0"/>
              <a:t> as a </a:t>
            </a:r>
            <a:r>
              <a:rPr lang="en-US" sz="2800" b="1" dirty="0"/>
              <a:t>TV</a:t>
            </a:r>
            <a:r>
              <a:rPr lang="en-US" sz="2800" dirty="0"/>
              <a:t> and </a:t>
            </a:r>
            <a:r>
              <a:rPr lang="en-US" sz="2800" b="1" dirty="0"/>
              <a:t>Kali Linux</a:t>
            </a:r>
            <a:r>
              <a:rPr lang="en-US" sz="2800" dirty="0"/>
              <a:t> as a </a:t>
            </a:r>
            <a:r>
              <a:rPr lang="en-US" sz="2800" b="1" dirty="0"/>
              <a:t>video game console.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VirtualBox (TV)</a:t>
            </a:r>
            <a:r>
              <a:rPr lang="en-US" sz="2800" dirty="0"/>
              <a:t> is the platform that runs different operating systems.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Linux (Game Console)</a:t>
            </a:r>
            <a:r>
              <a:rPr lang="en-US" sz="2800" dirty="0"/>
              <a:t> is the system we use inside VirtualBox to practice cybersecurity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35CD140-55CF-1D81-92DF-35FD44D0B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7839"/>
            <a:ext cx="4970206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highlight>
                  <a:srgbClr val="FFFF00"/>
                </a:highlight>
              </a:rPr>
              <a:t>Summary of Lab 2 (Week 4)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8CAA7E7-DD5E-9A19-8B08-5504D4CD7A7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Preparation for Lab 2 (Week 4) – VirtualBox and Kali Linux 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1937504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5D31-B76C-FE12-64DA-3CF43631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63BD7DE-7686-B0D9-330F-0C1172541F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sz="1000" b="0" i="0" u="none" strike="noStrike" kern="1200" cap="none" spc="23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1200" cap="none" spc="40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Faculty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Peter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Faber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1BC0C-2076-08F3-DE51-682333DB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5016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These guidelines are designed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support your learning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help you apply necessary techniques effectively. For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 or assessment submissions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please follow instructions and complete tasks based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Canvas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If you have any questions, feel free to ask—I’m happy to help!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5D8BF61-E6FB-9A63-7350-A3B2944726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Submission of Labs &amp; Assessments</a:t>
            </a:r>
          </a:p>
        </p:txBody>
      </p:sp>
    </p:spTree>
    <p:extLst>
      <p:ext uri="{BB962C8B-B14F-4D97-AF65-F5344CB8AC3E}">
        <p14:creationId xmlns:p14="http://schemas.microsoft.com/office/powerpoint/2010/main" val="3809962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AE2E-97E0-BDCA-618B-720FE1F7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3548F9-A26E-1B74-C2A0-A0350AC21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7376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Thank You</a:t>
            </a:r>
            <a:endParaRPr spc="-1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85BD2D9-AABA-65D7-AD99-6F5B8666F0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sz="1000" b="0" i="0" u="none" strike="noStrike" kern="0" cap="none" spc="23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0" cap="none" spc="40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Faculty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Peter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Faber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5F5B67-D420-B363-36D0-076510E9FACF}"/>
              </a:ext>
            </a:extLst>
          </p:cNvPr>
          <p:cNvSpPr txBox="1"/>
          <p:nvPr/>
        </p:nvSpPr>
        <p:spPr>
          <a:xfrm>
            <a:off x="206477" y="475748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Have a Great Learning Day!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47354F-B664-DD16-78CE-61C2CA4253AA}"/>
              </a:ext>
            </a:extLst>
          </p:cNvPr>
          <p:cNvSpPr txBox="1"/>
          <p:nvPr/>
        </p:nvSpPr>
        <p:spPr>
          <a:xfrm>
            <a:off x="206477" y="1150809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Feel free to reach out with any questions!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6A8C491-6C04-81E4-0F77-7812ABB2A303}"/>
              </a:ext>
            </a:extLst>
          </p:cNvPr>
          <p:cNvSpPr txBox="1"/>
          <p:nvPr/>
        </p:nvSpPr>
        <p:spPr>
          <a:xfrm>
            <a:off x="206476" y="1825870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Farshid Keivanian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5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F7AF-964A-CD69-FFEC-A068CBC8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2ABC11-CEDD-CE80-FBE1-F7E595F40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522D-CA81-A6C0-ED36-B4C08201D514}"/>
              </a:ext>
            </a:extLst>
          </p:cNvPr>
          <p:cNvSpPr txBox="1"/>
          <p:nvPr/>
        </p:nvSpPr>
        <p:spPr>
          <a:xfrm>
            <a:off x="0" y="1032387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Oracle VirtualBox Manager?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Oracle VirtualBox</a:t>
            </a:r>
            <a:r>
              <a:rPr lang="en-US" sz="2800" dirty="0"/>
              <a:t> is a </a:t>
            </a:r>
            <a:r>
              <a:rPr lang="en-US" sz="2800" b="1" dirty="0"/>
              <a:t>virtualization software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allows us to run </a:t>
            </a:r>
            <a:r>
              <a:rPr lang="en-US" sz="2800" b="1" dirty="0"/>
              <a:t>multiple operating systems (like Kali Linux) inside our computer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Think of it like </a:t>
            </a:r>
            <a:r>
              <a:rPr lang="en-US" sz="2800" b="1" dirty="0"/>
              <a:t>a computer inside our computer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Instead of buying a separate computer for Kali Linux, we use </a:t>
            </a:r>
            <a:r>
              <a:rPr lang="en-US" sz="2800" b="1" dirty="0"/>
              <a:t>VirtualBox to create a virtual computer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1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1FFC-3890-60D2-E44E-DD6555DE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00B80-758A-1772-6B8D-D8DD12BA7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8947A-304E-FDBD-47AC-A970987401B6}"/>
              </a:ext>
            </a:extLst>
          </p:cNvPr>
          <p:cNvSpPr txBox="1"/>
          <p:nvPr/>
        </p:nvSpPr>
        <p:spPr>
          <a:xfrm>
            <a:off x="0" y="1032387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Main Purpose of VirtualBox in this Lab: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</a:t>
            </a:r>
            <a:r>
              <a:rPr lang="en-US" sz="2800" b="1" dirty="0"/>
              <a:t>install and run Kali Linux</a:t>
            </a:r>
            <a:r>
              <a:rPr lang="en-US" sz="2800" dirty="0"/>
              <a:t> in a safe, isolated environment.</a:t>
            </a:r>
          </a:p>
        </p:txBody>
      </p:sp>
    </p:spTree>
    <p:extLst>
      <p:ext uri="{BB962C8B-B14F-4D97-AF65-F5344CB8AC3E}">
        <p14:creationId xmlns:p14="http://schemas.microsoft.com/office/powerpoint/2010/main" val="7503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CBEE0-79BB-C52B-0F0D-94F0BB8F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10B78D-6CBA-3021-FD78-5844BF8022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83637-1FF1-CCDD-AFA2-38353A525FBE}"/>
              </a:ext>
            </a:extLst>
          </p:cNvPr>
          <p:cNvSpPr txBox="1"/>
          <p:nvPr/>
        </p:nvSpPr>
        <p:spPr>
          <a:xfrm>
            <a:off x="0" y="1032387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What is Kali Linux?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Kali Linux</a:t>
            </a:r>
            <a:r>
              <a:rPr lang="en-US" sz="2800" dirty="0"/>
              <a:t> is a special operating system designed for </a:t>
            </a:r>
            <a:r>
              <a:rPr lang="en-US" sz="2800" b="1" dirty="0"/>
              <a:t>penetration testing, cybersecurity, and ethical hacking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comes with </a:t>
            </a:r>
            <a:r>
              <a:rPr lang="en-US" sz="2800" b="1" dirty="0"/>
              <a:t>many security tools</a:t>
            </a:r>
            <a:r>
              <a:rPr lang="en-US" sz="2800" dirty="0"/>
              <a:t> used by cybersecurity professionals.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Kali Linux is </a:t>
            </a:r>
            <a:r>
              <a:rPr lang="en-US" sz="2800" b="1" dirty="0"/>
              <a:t>based on Linux</a:t>
            </a:r>
            <a:r>
              <a:rPr lang="en-US" sz="2800" dirty="0"/>
              <a:t>, meaning it looks and works differently from Windows.</a:t>
            </a:r>
          </a:p>
        </p:txBody>
      </p:sp>
    </p:spTree>
    <p:extLst>
      <p:ext uri="{BB962C8B-B14F-4D97-AF65-F5344CB8AC3E}">
        <p14:creationId xmlns:p14="http://schemas.microsoft.com/office/powerpoint/2010/main" val="3138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415BD-2C26-E6B6-67E1-E73CB810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8E28D45-FBB7-6419-6943-02E23D1ADB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571702" cy="9053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VirtualBox and Kali Linux 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22BD4-2A4A-037E-AAAA-9EBD7276B7C8}"/>
              </a:ext>
            </a:extLst>
          </p:cNvPr>
          <p:cNvSpPr txBox="1"/>
          <p:nvPr/>
        </p:nvSpPr>
        <p:spPr>
          <a:xfrm>
            <a:off x="0" y="1032387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Main Purpose of Kali Linux in this Lab: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</a:t>
            </a:r>
            <a:r>
              <a:rPr lang="en-US" sz="2800" b="1" dirty="0"/>
              <a:t>practice cybersecurity skills</a:t>
            </a:r>
            <a:r>
              <a:rPr lang="en-US" sz="2800" dirty="0"/>
              <a:t> in a controlled environment.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explore tools that help in </a:t>
            </a:r>
            <a:r>
              <a:rPr lang="en-US" sz="2800" b="1" dirty="0"/>
              <a:t>ethical hacking, network security, and system security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2938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2674</Words>
  <Application>Microsoft Office PowerPoint</Application>
  <PresentationFormat>Widescreen</PresentationFormat>
  <Paragraphs>251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Wingdings</vt:lpstr>
      <vt:lpstr>1_Office Theme</vt:lpstr>
      <vt:lpstr>Preparation for Lab 2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Preparation for Lab 2 (Week 4) – VirtualBox and Kali Linux </vt:lpstr>
      <vt:lpstr>Summary of Lab 2 (Week 4)</vt:lpstr>
      <vt:lpstr>Summary of Lab 2 (Week 4)</vt:lpstr>
      <vt:lpstr>Summary of Lab 2 (Week 4)</vt:lpstr>
      <vt:lpstr>Summary of Lab 2 (Week 4)</vt:lpstr>
      <vt:lpstr>Summary of Lab 2 (Week 4)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154</cp:revision>
  <dcterms:created xsi:type="dcterms:W3CDTF">2025-03-01T05:38:51Z</dcterms:created>
  <dcterms:modified xsi:type="dcterms:W3CDTF">2025-03-21T15:22:09Z</dcterms:modified>
</cp:coreProperties>
</file>